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3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62" r:id="rId4"/>
    <p:sldId id="258" r:id="rId5"/>
    <p:sldId id="259" r:id="rId6"/>
    <p:sldId id="263" r:id="rId7"/>
    <p:sldId id="260" r:id="rId8"/>
    <p:sldId id="264" r:id="rId9"/>
    <p:sldId id="265" r:id="rId10"/>
  </p:sldIdLst>
  <p:sldSz cx="9144000" cy="6858000" type="screen4x3"/>
  <p:notesSz cx="7010400" cy="9296400"/>
  <p:custDataLst>
    <p:tags r:id="rId1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CB03DB-5924-428C-9834-877C084B1C3D}" v="8" dt="2018-10-24T14:44:40.7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978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8B7C3CB-3573-41E2-AEB2-8023979F1E11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DB1C027-016D-46C0-B54F-0BB79219ED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4580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D7925FE-B3FF-4A6D-BF1F-B90F275845A5}" type="datetimeFigureOut">
              <a:rPr lang="en-US"/>
              <a:pPr>
                <a:defRPr/>
              </a:pPr>
              <a:t>10/24/2018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A491D99-17D5-4DC2-99C2-203F8CFC84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697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4A00CDB-02EF-4AD2-88D9-5E72C7B9B0A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0F667E6-2DC3-40F2-8141-117F8CBD96A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1350619-B9F1-4F81-BD44-A6073E2E6DA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252DC20-1D37-4A7B-A7A3-4A66925424E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7CC83B0-A250-496F-9416-A42ED1C1EF4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702F50D-9CAD-4845-A7A6-1D27D05695B1}" type="datetimeFigureOut">
              <a:rPr lang="en-US" smtClean="0"/>
              <a:pPr>
                <a:defRPr/>
              </a:pPr>
              <a:t>10/24/2018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D8D5897F-086D-4B03-82E4-7E43BAF6D36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264115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934622-F17C-4F08-8C6B-30CA4820AEE4}" type="datetimeFigureOut">
              <a:rPr lang="en-US" smtClean="0"/>
              <a:pPr>
                <a:defRPr/>
              </a:pPr>
              <a:t>10/24/2018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B14498-F028-4D2E-91D0-912D325D21B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848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D3B616D-32BF-4B78-9B5C-8C4D8793673B}" type="datetimeFigureOut">
              <a:rPr lang="en-US" smtClean="0"/>
              <a:pPr>
                <a:defRPr/>
              </a:pPr>
              <a:t>10/24/2018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BCF8AB3-9057-43A4-9B8F-E06DB7EF6EE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0612823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F2279B4-5CA0-487F-9A44-8E5398322542}" type="datetimeFigureOut">
              <a:rPr lang="en-US" smtClean="0"/>
              <a:pPr>
                <a:defRPr/>
              </a:pPr>
              <a:t>10/24/2018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FF60C8-FBA4-4915-9099-7EAEE97C637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910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DFA1099-40DB-48FF-A7AB-9DB0A40CFD2F}" type="datetimeFigureOut">
              <a:rPr lang="en-US" smtClean="0"/>
              <a:pPr>
                <a:defRPr/>
              </a:pPr>
              <a:t>10/24/2018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51C1C5-9DEF-4367-ABD6-6D9D3F23950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74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BA9CA2C-45E4-4E13-AC16-0C2A384EE0F9}" type="datetimeFigureOut">
              <a:rPr lang="en-US" smtClean="0"/>
              <a:pPr>
                <a:defRPr/>
              </a:pPr>
              <a:t>10/24/2018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C7BEB1-DABD-43FE-85FF-2BFA6F1C340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61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48A4C0-7B72-44D3-80BC-7DDB1CA50FB5}" type="datetimeFigureOut">
              <a:rPr lang="en-US" smtClean="0"/>
              <a:pPr>
                <a:defRPr/>
              </a:pPr>
              <a:t>10/24/2018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A02A80-BB7E-496E-B173-DBC13BBE27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930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E1F7C562-C5F5-4A9D-ADB6-D16576B2932D}" type="datetimeFigureOut">
              <a:rPr lang="en-US" smtClean="0"/>
              <a:pPr>
                <a:defRPr/>
              </a:pPr>
              <a:t>10/24/2018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C8AA5E7-CFD3-4D33-B9BB-1C5FB0C819D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40995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0EC0D161-83AB-499E-85B2-6402C7E03185}" type="datetimeFigureOut">
              <a:rPr lang="en-US" smtClean="0"/>
              <a:pPr>
                <a:defRPr/>
              </a:pPr>
              <a:t>10/24/2018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33C6C24-0870-43BB-9A76-8640D701F0D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69471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3F8FE99-FAF1-4D0E-A8B9-1DD7AA525212}" type="datetimeFigureOut">
              <a:rPr lang="en-US" smtClean="0"/>
              <a:pPr>
                <a:defRPr/>
              </a:pPr>
              <a:t>10/24/2018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624924-132D-4E22-B655-E4DCBDAA30B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171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B6F89E8-E6EA-49C7-85A6-BAE0B4070FE2}" type="datetimeFigureOut">
              <a:rPr lang="en-US" smtClean="0"/>
              <a:pPr>
                <a:defRPr/>
              </a:pPr>
              <a:t>10/24/2018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0816E6-40B9-4BAD-BE20-82673E4C304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887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52E600C-F698-4EE7-BD91-9D289A421466}" type="datetimeFigureOut">
              <a:rPr lang="en-US" smtClean="0"/>
              <a:pPr>
                <a:defRPr/>
              </a:pPr>
              <a:t>10/24/2018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3468238F-2DDB-4ACB-AAA5-AC3A44AA160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77041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</p:sldLayoutIdLs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0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Islamic World</a:t>
            </a:r>
          </a:p>
        </p:txBody>
      </p:sp>
      <p:sp>
        <p:nvSpPr>
          <p:cNvPr id="6147" name="Content Placeholder 4"/>
          <p:cNvSpPr>
            <a:spLocks noGrp="1"/>
          </p:cNvSpPr>
          <p:nvPr>
            <p:ph idx="1"/>
          </p:nvPr>
        </p:nvSpPr>
        <p:spPr>
          <a:xfrm>
            <a:off x="914400" y="2133600"/>
            <a:ext cx="7772400" cy="4572000"/>
          </a:xfrm>
        </p:spPr>
        <p:txBody>
          <a:bodyPr/>
          <a:lstStyle/>
          <a:p>
            <a:r>
              <a:rPr lang="en-US" dirty="0"/>
              <a:t>Rise of Islam</a:t>
            </a:r>
          </a:p>
          <a:p>
            <a:r>
              <a:rPr lang="en-US" dirty="0"/>
              <a:t>Islamic Beliefs </a:t>
            </a:r>
          </a:p>
          <a:p>
            <a:r>
              <a:rPr lang="en-US" dirty="0"/>
              <a:t>Expansion of Islam</a:t>
            </a:r>
          </a:p>
          <a:p>
            <a:r>
              <a:rPr lang="en-US" dirty="0"/>
              <a:t>Globalized Islam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Rise of Islam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914400" y="2057400"/>
            <a:ext cx="7772400" cy="4572000"/>
          </a:xfrm>
        </p:spPr>
        <p:txBody>
          <a:bodyPr/>
          <a:lstStyle/>
          <a:p>
            <a:r>
              <a:rPr lang="en-US" dirty="0"/>
              <a:t>Muhammad </a:t>
            </a:r>
            <a:r>
              <a:rPr lang="en-US" dirty="0" err="1"/>
              <a:t>Ibn</a:t>
            </a:r>
            <a:r>
              <a:rPr lang="en-US" dirty="0"/>
              <a:t> </a:t>
            </a:r>
            <a:r>
              <a:rPr lang="en-US" dirty="0" err="1"/>
              <a:t>Abd’Allah</a:t>
            </a:r>
            <a:r>
              <a:rPr lang="en-US" dirty="0"/>
              <a:t> (570-632 C.E.)</a:t>
            </a:r>
          </a:p>
          <a:p>
            <a:pPr lvl="1"/>
            <a:r>
              <a:rPr lang="en-US" dirty="0" err="1"/>
              <a:t>Quraysh</a:t>
            </a:r>
            <a:endParaRPr lang="en-US" dirty="0"/>
          </a:p>
          <a:p>
            <a:r>
              <a:rPr lang="en-US" dirty="0"/>
              <a:t>Islam</a:t>
            </a:r>
          </a:p>
          <a:p>
            <a:pPr lvl="1"/>
            <a:r>
              <a:rPr lang="en-US" dirty="0"/>
              <a:t>Qur’an</a:t>
            </a:r>
          </a:p>
          <a:p>
            <a:pPr lvl="1"/>
            <a:r>
              <a:rPr lang="en-US" dirty="0"/>
              <a:t>Hadith</a:t>
            </a:r>
          </a:p>
          <a:p>
            <a:pPr lvl="1"/>
            <a:r>
              <a:rPr lang="en-US" i="1" dirty="0" err="1"/>
              <a:t>Hijra</a:t>
            </a:r>
            <a:endParaRPr lang="en-US" i="1" dirty="0"/>
          </a:p>
          <a:p>
            <a:pPr marL="658368" lvl="2" indent="0">
              <a:buNone/>
            </a:pPr>
            <a:endParaRPr lang="en-US" i="1" dirty="0"/>
          </a:p>
          <a:p>
            <a:pPr>
              <a:buFont typeface="Wingdings 2" pitchFamily="18" charset="2"/>
              <a:buNone/>
            </a:pPr>
            <a:endParaRPr lang="en-US" dirty="0"/>
          </a:p>
          <a:p>
            <a:pPr>
              <a:buFont typeface="Wingdings 2" pitchFamily="18" charset="2"/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ource: C:\Users\PatrickB\Pictures\islam.JPG&#10;&#10;Spread of Islam from Mecca across north Africa to Spain, also across the Arabian Pennisula and into Persia.  " title="Spread of Islam Ma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69492" y="882396"/>
            <a:ext cx="6605016" cy="50932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Islamic Beliefs 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914400" y="1905000"/>
            <a:ext cx="7772400" cy="4572000"/>
          </a:xfrm>
        </p:spPr>
        <p:txBody>
          <a:bodyPr/>
          <a:lstStyle/>
          <a:p>
            <a:r>
              <a:rPr lang="en-US" dirty="0"/>
              <a:t>Five Pillars</a:t>
            </a:r>
          </a:p>
          <a:p>
            <a:pPr lvl="1"/>
            <a:r>
              <a:rPr lang="en-US" dirty="0" err="1"/>
              <a:t>Shahadah</a:t>
            </a:r>
            <a:endParaRPr lang="en-US" dirty="0"/>
          </a:p>
          <a:p>
            <a:pPr lvl="1"/>
            <a:r>
              <a:rPr lang="en-US" dirty="0" err="1"/>
              <a:t>Salat</a:t>
            </a:r>
            <a:endParaRPr lang="en-US" dirty="0"/>
          </a:p>
          <a:p>
            <a:pPr lvl="2"/>
            <a:r>
              <a:rPr lang="en-US" dirty="0" err="1"/>
              <a:t>Ka’ba</a:t>
            </a:r>
            <a:endParaRPr lang="en-US" dirty="0"/>
          </a:p>
          <a:p>
            <a:pPr lvl="1"/>
            <a:r>
              <a:rPr lang="en-US" dirty="0"/>
              <a:t>Zakat</a:t>
            </a:r>
          </a:p>
          <a:p>
            <a:pPr lvl="1"/>
            <a:r>
              <a:rPr lang="en-US" dirty="0" err="1"/>
              <a:t>Sawm</a:t>
            </a:r>
            <a:endParaRPr lang="en-US" dirty="0"/>
          </a:p>
          <a:p>
            <a:pPr lvl="1"/>
            <a:r>
              <a:rPr lang="en-US" dirty="0"/>
              <a:t>Hajj</a:t>
            </a:r>
          </a:p>
          <a:p>
            <a:pPr>
              <a:buNone/>
            </a:pPr>
            <a:endParaRPr lang="en-US" dirty="0"/>
          </a:p>
          <a:p>
            <a:pPr>
              <a:buFont typeface="Wingdings 2" pitchFamily="18" charset="2"/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Expansion of Islam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914400" y="1828800"/>
            <a:ext cx="7772400" cy="45720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Abu </a:t>
            </a:r>
            <a:r>
              <a:rPr lang="en-US" dirty="0" err="1"/>
              <a:t>Bakr</a:t>
            </a:r>
            <a:r>
              <a:rPr lang="en-US" dirty="0"/>
              <a:t> (r. 632-634 C.E)</a:t>
            </a:r>
          </a:p>
          <a:p>
            <a:pPr lvl="1"/>
            <a:r>
              <a:rPr lang="en-US" dirty="0"/>
              <a:t>Caliph </a:t>
            </a:r>
          </a:p>
          <a:p>
            <a:pPr lvl="2"/>
            <a:r>
              <a:rPr lang="en-US" dirty="0"/>
              <a:t>Jihad</a:t>
            </a:r>
          </a:p>
          <a:p>
            <a:r>
              <a:rPr lang="en-US" dirty="0"/>
              <a:t>Challenged to Unified Islam</a:t>
            </a:r>
          </a:p>
          <a:p>
            <a:pPr lvl="1"/>
            <a:r>
              <a:rPr lang="en-US" dirty="0" err="1"/>
              <a:t>Uthman</a:t>
            </a:r>
            <a:r>
              <a:rPr lang="en-US" dirty="0"/>
              <a:t> (r. 644-656) vs. Ali (r. 656-661) </a:t>
            </a:r>
          </a:p>
          <a:p>
            <a:pPr lvl="2"/>
            <a:r>
              <a:rPr lang="en-US" dirty="0"/>
              <a:t>Sunni vs. </a:t>
            </a:r>
            <a:r>
              <a:rPr lang="en-US" dirty="0" err="1"/>
              <a:t>Shi’ites</a:t>
            </a:r>
            <a:endParaRPr lang="en-US" dirty="0"/>
          </a:p>
          <a:p>
            <a:r>
              <a:rPr lang="en-US" dirty="0"/>
              <a:t>Baghdad and the Abbasid Caliphate</a:t>
            </a:r>
          </a:p>
          <a:p>
            <a:pPr lvl="1"/>
            <a:r>
              <a:rPr lang="en-US" dirty="0" err="1"/>
              <a:t>Ibn</a:t>
            </a:r>
            <a:r>
              <a:rPr lang="en-US" dirty="0"/>
              <a:t> </a:t>
            </a:r>
            <a:r>
              <a:rPr lang="en-US" dirty="0" err="1"/>
              <a:t>Sina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Sufism</a:t>
            </a:r>
          </a:p>
          <a:p>
            <a:r>
              <a:rPr lang="en-US" dirty="0"/>
              <a:t>Government and law</a:t>
            </a:r>
          </a:p>
          <a:p>
            <a:pPr lvl="1"/>
            <a:r>
              <a:rPr lang="en-US" dirty="0"/>
              <a:t>Sultan</a:t>
            </a:r>
          </a:p>
          <a:p>
            <a:pPr lvl="1"/>
            <a:r>
              <a:rPr lang="en-US" dirty="0" err="1"/>
              <a:t>Shari΄a</a:t>
            </a:r>
            <a:r>
              <a:rPr lang="en-US" dirty="0"/>
              <a:t> (created around the 600’s)</a:t>
            </a:r>
          </a:p>
          <a:p>
            <a:pPr lvl="2"/>
            <a:r>
              <a:rPr lang="en-US" dirty="0"/>
              <a:t>Gender Relations</a:t>
            </a:r>
          </a:p>
          <a:p>
            <a:pPr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ource: C:\Users\PatrickB\Pictures\islam 2.JPG&#10;&#10;Spread of Islam into Mesopotamia, Persia, and India. " title="Spread of Islam Ma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04800"/>
            <a:ext cx="8153399" cy="632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Globalized Islam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None/>
              <a:defRPr/>
            </a:pPr>
            <a:endParaRPr lang="en-US" dirty="0"/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Threats to Islam </a:t>
            </a:r>
          </a:p>
          <a:p>
            <a:pPr marL="548640" lvl="1" indent="-274320">
              <a:spcBef>
                <a:spcPts val="580"/>
              </a:spcBef>
              <a:buFont typeface="Wingdings 2"/>
              <a:buChar char=""/>
              <a:defRPr/>
            </a:pPr>
            <a:r>
              <a:rPr lang="en-US" dirty="0"/>
              <a:t>Genghis Khan and the Mongols 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Islam in India</a:t>
            </a:r>
          </a:p>
          <a:p>
            <a:pPr lvl="1"/>
            <a:r>
              <a:rPr lang="en-US" dirty="0"/>
              <a:t>Delhi Sultanate</a:t>
            </a:r>
          </a:p>
          <a:p>
            <a:pPr lvl="2"/>
            <a:r>
              <a:rPr lang="en-US" dirty="0" err="1"/>
              <a:t>Iltutmish</a:t>
            </a:r>
            <a:r>
              <a:rPr lang="en-US" dirty="0"/>
              <a:t> (1211-1236)</a:t>
            </a:r>
          </a:p>
          <a:p>
            <a:pPr lvl="2"/>
            <a:r>
              <a:rPr lang="en-US" dirty="0"/>
              <a:t>Muslim Rule</a:t>
            </a:r>
          </a:p>
          <a:p>
            <a:pPr marL="548958" lvl="1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ource: C:\Users\PatrickB\Pictures\genghis khan.JPG&#10;&#10;Mongolian Invasion into China, the Middle East and Byzantine Empire." title="Mongolian Invas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0808" y="617220"/>
            <a:ext cx="6882384" cy="56235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ource: :\Users\PatrickB\Pictures\muslim india.JPG&#10;&#10;Spread of Islam into India establishing Islamic control in the 1200's. " title="Spread of Islam into India map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6988" y="899160"/>
            <a:ext cx="7050024" cy="50596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8"/>
  <p:tag name="MMPROD_UIDATA" val="&lt;database version=&quot;6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Islamic World&amp;quot;&quot;/&gt;&lt;property id=&quot;20307&quot; value=&quot;256&quot;/&gt;&lt;/object&gt;&lt;object type=&quot;3&quot; unique_id=&quot;10005&quot;&gt;&lt;property id=&quot;20148&quot; value=&quot;5&quot;/&gt;&lt;property id=&quot;20300&quot; value=&quot;Slide 2 - &amp;quot;Rise of Islam&amp;quot;&quot;/&gt;&lt;property id=&quot;20307&quot; value=&quot;257&quot;/&gt;&lt;/object&gt;&lt;object type=&quot;3&quot; unique_id=&quot;10006&quot;&gt;&lt;property id=&quot;20148&quot; value=&quot;5&quot;/&gt;&lt;property id=&quot;20300&quot; value=&quot;Slide 3 - &amp;quot;Islamic Beliefs &amp;quot;&quot;/&gt;&lt;property id=&quot;20307&quot; value=&quot;258&quot;/&gt;&lt;/object&gt;&lt;object type=&quot;3&quot; unique_id=&quot;10007&quot;&gt;&lt;property id=&quot;20148&quot; value=&quot;5&quot;/&gt;&lt;property id=&quot;20300&quot; value=&quot;Slide 4 - &amp;quot;Expansion of Islam&amp;quot;&quot;/&gt;&lt;property id=&quot;20307&quot; value=&quot;259&quot;/&gt;&lt;/object&gt;&lt;object type=&quot;3&quot; unique_id=&quot;10008&quot;&gt;&lt;property id=&quot;20148&quot; value=&quot;5&quot;/&gt;&lt;property id=&quot;20300&quot; value=&quot;Slide 5 - &amp;quot;Threats to Muslims&amp;quot;&quot;/&gt;&lt;property id=&quot;20307&quot; value=&quot;260&quot;/&gt;&lt;/object&gt;&lt;object type=&quot;3&quot; unique_id=&quot;10009&quot;&gt;&lt;property id=&quot;20148&quot; value=&quot;5&quot;/&gt;&lt;property id=&quot;20300&quot; value=&quot;Slide 6&quot;/&gt;&lt;property id=&quot;20307&quot; value=&quot;261&quot;/&gt;&lt;/object&gt;&lt;/object&gt;&lt;/object&gt;&lt;/database&gt;"/>
</p:tagLst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1653</TotalTime>
  <Words>125</Words>
  <Application>Microsoft Office PowerPoint</Application>
  <PresentationFormat>On-screen Show (4:3)</PresentationFormat>
  <Paragraphs>50</Paragraphs>
  <Slides>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Calibri</vt:lpstr>
      <vt:lpstr>Franklin Gothic Book</vt:lpstr>
      <vt:lpstr>Wingdings 2</vt:lpstr>
      <vt:lpstr>Crop</vt:lpstr>
      <vt:lpstr>Islamic World</vt:lpstr>
      <vt:lpstr>Rise of Islam</vt:lpstr>
      <vt:lpstr>PowerPoint Presentation</vt:lpstr>
      <vt:lpstr>Islamic Beliefs </vt:lpstr>
      <vt:lpstr>Expansion of Islam</vt:lpstr>
      <vt:lpstr>PowerPoint Presentation</vt:lpstr>
      <vt:lpstr>Globalized Islam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Islamic World</dc:title>
  <dc:creator>Regina</dc:creator>
  <cp:lastModifiedBy>PIKE, TAMMY</cp:lastModifiedBy>
  <cp:revision>38</cp:revision>
  <dcterms:created xsi:type="dcterms:W3CDTF">2008-10-28T00:07:59Z</dcterms:created>
  <dcterms:modified xsi:type="dcterms:W3CDTF">2018-10-24T14:46:28Z</dcterms:modified>
</cp:coreProperties>
</file>